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0" r:id="rId2"/>
  </p:sldMasterIdLst>
  <p:sldIdLst>
    <p:sldId id="257" r:id="rId3"/>
    <p:sldId id="315" r:id="rId4"/>
    <p:sldId id="316" r:id="rId5"/>
    <p:sldId id="317" r:id="rId6"/>
    <p:sldId id="318" r:id="rId7"/>
    <p:sldId id="319" r:id="rId8"/>
    <p:sldId id="323" r:id="rId9"/>
    <p:sldId id="325" r:id="rId10"/>
    <p:sldId id="324" r:id="rId11"/>
    <p:sldId id="326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27" r:id="rId21"/>
    <p:sldId id="322" r:id="rId22"/>
    <p:sldId id="320" r:id="rId2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BA1"/>
    <a:srgbClr val="1D1651"/>
    <a:srgbClr val="721806"/>
    <a:srgbClr val="4F303E"/>
    <a:srgbClr val="21405A"/>
    <a:srgbClr val="21255A"/>
    <a:srgbClr val="BAE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14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955ABAE0-C57A-5F42-84EB-73BA1FED917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10">
            <a:extLst>
              <a:ext uri="{FF2B5EF4-FFF2-40B4-BE49-F238E27FC236}">
                <a16:creationId xmlns:a16="http://schemas.microsoft.com/office/drawing/2014/main" id="{F0CDFFA0-7547-2043-A5B7-F1693EC8D564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627F3FE-D1F9-9244-9609-F8ECD09A5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7B156-A13C-A045-9278-3EB555A6D8EA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1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ADCD1F-8A38-4140-A527-4A4C5CCD0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352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74381AF1-7B4C-C843-9369-66EE5FBB0B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0B703154-6074-0C41-AF52-3BF0FAF0D54C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5F743EB-7C79-C443-8114-150A973DD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36744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8F840-F059-2E4C-A8E6-0C035FEBA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94" t="851" r="1492" b="1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3B209486-04CB-1547-9DA1-A22649DC1292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F272075D-0667-1040-BB88-B46FC6E7042A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ED350D9-2F9D-DD43-ADAB-30DF1095CF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58946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48768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standing in a line&#10;&#10;Description automatically generated with low confidence">
            <a:extLst>
              <a:ext uri="{FF2B5EF4-FFF2-40B4-BE49-F238E27FC236}">
                <a16:creationId xmlns:a16="http://schemas.microsoft.com/office/drawing/2014/main" id="{C29CA0C0-EC8E-4241-BD01-52F1D3F250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7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46" r="13919" b="242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B230F225-5A49-A649-941B-071C23972FDE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92AE5B7D-CDD5-1347-8CC1-B00F20D959FD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74489D-7A93-4947-8396-5A0F813E01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03257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and person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D7F86AF9-5D5F-B74F-A96D-441DA6498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71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45" r="14576" b="297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AF51F93B-9E6B-2142-B44D-D7EA21FB7463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EA6F16FA-55C7-1147-BB3C-67A7A6D7A58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897B5FB-E4D9-A242-BE03-67FCD529AE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149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F9744-235E-FE46-A201-2D1961985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751" r="2224" b="79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D58CA873-1D25-4842-BE0A-BFCAEBC7A7F2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56D5782F-D056-B84D-A818-493039E00F1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AE95E42-4A49-F145-81A0-43723B32C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10436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95C1F-8FC2-6848-9739-BA7293D50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6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63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BCAD52B8-DA84-0D4B-98CC-BBFF3C277CDD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ubtitle 10">
            <a:extLst>
              <a:ext uri="{FF2B5EF4-FFF2-40B4-BE49-F238E27FC236}">
                <a16:creationId xmlns:a16="http://schemas.microsoft.com/office/drawing/2014/main" id="{3395DC5D-0A3A-424F-810F-C1012AA619A4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E345F09-5630-E24D-97AF-A6231EE5C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775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text, person, computer, computer&#10;&#10;Description automatically generated">
            <a:extLst>
              <a:ext uri="{FF2B5EF4-FFF2-40B4-BE49-F238E27FC236}">
                <a16:creationId xmlns:a16="http://schemas.microsoft.com/office/drawing/2014/main" id="{6E8B07D1-5746-C845-80BC-B907554DC5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4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89" r="25956" b="434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C24DDCBF-5D23-FD43-85BE-A9CFDE254C1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AE14580B-70D9-F445-B186-50242928BB02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5C0FF33-A3E7-1D4D-9EF7-E59303260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58145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F27A0175-D109-C346-811D-8593066FC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6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07" r="10004" b="17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A8953AF8-1A0F-A540-A1F7-F733D3946722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Subtitle 10">
            <a:extLst>
              <a:ext uri="{FF2B5EF4-FFF2-40B4-BE49-F238E27FC236}">
                <a16:creationId xmlns:a16="http://schemas.microsoft.com/office/drawing/2014/main" id="{255F2312-D8FD-1544-B829-D78429129DF3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D76EFC-274A-F841-B2B8-3F9194CE5B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83720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person, computer, people, person&#10;&#10;Description automatically generated">
            <a:extLst>
              <a:ext uri="{FF2B5EF4-FFF2-40B4-BE49-F238E27FC236}">
                <a16:creationId xmlns:a16="http://schemas.microsoft.com/office/drawing/2014/main" id="{DBBCFEAE-195B-6144-AA14-83077E27C4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900BF5D0-5C51-A54A-A898-E0845A8CD5C5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30FCF1FA-D4B2-FC46-AB77-D80D79360107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95BF505-EDDC-BD48-8BF9-9F9AD536C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0717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99B057-13D1-AE40-9723-1F476491A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56"/>
                    </a14:imgEffect>
                    <a14:imgEffect>
                      <a14:saturation sat="5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9165E9F3-D5E3-A645-A245-C0ADD30E94D0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9B5A2F6E-0787-9A45-832E-DFF05A95603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AD7D750-593D-974B-B617-6FDB0AD66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2589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FAA4-FB59-3F43-B9A1-2955291D2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98115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747D-D951-1E47-865D-63F07527B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10897373" cy="49842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62960-2FC4-0345-92D9-E022295954A8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98CC7-4065-0C45-847E-16CEF5CA0935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AA3EE-204D-E541-8FDD-1AA3BE4783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856B822-13D4-9946-9F88-AFC8896C2C11}"/>
              </a:ext>
            </a:extLst>
          </p:cNvPr>
          <p:cNvSpPr/>
          <p:nvPr userDrawn="1"/>
        </p:nvSpPr>
        <p:spPr>
          <a:xfrm>
            <a:off x="0" y="0"/>
            <a:ext cx="25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1094694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99B057-13D1-AE40-9723-1F476491A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856"/>
                    </a14:imgEffect>
                    <a14:imgEffect>
                      <a14:saturation sat="5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3275B0A2-028C-2C4C-9316-782B5873D04E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48688035-552E-2E46-9F7A-BA1420698778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97E527B-966E-E040-8C6D-F3E0A8CDD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515544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56392C-6A0F-E948-94B9-7DDDE1DB6A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5204" r="5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0365965C-91E3-9F49-BF57-2C3456D7B3D8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A94330DC-6AE1-EC49-959F-E5B81C30814C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644CE52-AACA-5C4D-8A4A-E374528A0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93387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AB0-3942-604A-81B8-ED257ACE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890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7816BB-27D0-E34B-BFBA-BC03957C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10897373" cy="49842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8692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658-1A64-6E4E-A19D-CE4AC8FA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E0FE-A216-5845-9BA9-0B03AE5FF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20D38-0873-8545-9E08-67D4190FF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6364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AB0-3942-604A-81B8-ED257ACE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890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7816BB-27D0-E34B-BFBA-BC03957C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10897373" cy="49842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527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9EAD-1B37-F444-98C9-04659E29C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890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34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C5E-0B79-1049-B665-DA7CFD82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0DDDB-2BD7-5049-B1B9-E84159C2B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0F6CD-0752-EE40-BA2B-4CA9C3F1E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4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5658-1A64-6E4E-A19D-CE4AC8FA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0E0FE-A216-5845-9BA9-0B03AE5FF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20D38-0873-8545-9E08-67D4190FF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16502-8576-EC42-A226-0B7D94897F9C}"/>
              </a:ext>
            </a:extLst>
          </p:cNvPr>
          <p:cNvSpPr txBox="1"/>
          <p:nvPr userDrawn="1"/>
        </p:nvSpPr>
        <p:spPr>
          <a:xfrm>
            <a:off x="723449" y="657461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1BEFB-E06F-E74F-92DC-9BAF08859E55}"/>
              </a:ext>
            </a:extLst>
          </p:cNvPr>
          <p:cNvSpPr txBox="1"/>
          <p:nvPr userDrawn="1"/>
        </p:nvSpPr>
        <p:spPr>
          <a:xfrm>
            <a:off x="1085163" y="656879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22630-7BF1-1B44-82DF-756A18BE69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6AB0-3942-604A-81B8-ED257ACE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610E9-25C8-E04B-8F86-8DFCAF1C59A5}"/>
              </a:ext>
            </a:extLst>
          </p:cNvPr>
          <p:cNvSpPr txBox="1"/>
          <p:nvPr userDrawn="1"/>
        </p:nvSpPr>
        <p:spPr>
          <a:xfrm>
            <a:off x="1085163" y="656879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914CE-BDAB-524E-8C1E-ADFC3D8CF58B}"/>
              </a:ext>
            </a:extLst>
          </p:cNvPr>
          <p:cNvSpPr txBox="1"/>
          <p:nvPr userDrawn="1"/>
        </p:nvSpPr>
        <p:spPr>
          <a:xfrm>
            <a:off x="723449" y="657461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4056C-0370-1848-A241-8CCB5BD197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8C45FC-06EC-E148-AED5-95F1274BF431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3C914-6674-2645-B847-1EE9FABC7045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C4C9A-2268-B949-B90C-6B301F87E1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37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3C5E-0B79-1049-B665-DA7CFD82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0DDDB-2BD7-5049-B1B9-E84159C2BD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0F6CD-0752-EE40-BA2B-4CA9C3F1E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45D34-8E59-7F4A-A248-D70D3D045E68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B2488-CB88-DE42-B113-BA6EFCD5C241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3C77D-FA0B-3C44-8204-1BFB39B784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0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B42B-4692-8242-B2DB-3C02B028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09F1B-9908-094F-9F10-9C79A1D068B9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Argonne Leadership Computing Facility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DE4E5-35BC-AA4E-BEAC-B05910342ACC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97A3E-D2F8-D841-A60E-7C2597951F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487" y="6416579"/>
            <a:ext cx="958296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37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0A5FD-EAA9-7F4D-860D-719A14B06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11FB86D7-600B-7B41-A34B-2BCC844E253F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Subtitle 10">
            <a:extLst>
              <a:ext uri="{FF2B5EF4-FFF2-40B4-BE49-F238E27FC236}">
                <a16:creationId xmlns:a16="http://schemas.microsoft.com/office/drawing/2014/main" id="{7ABC2CF2-EA3A-F54D-A13C-ADDCA90BA780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502B0F1-0F00-9443-8266-73D78D634C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0365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F8B7A-37F0-364A-8988-32002778CDC1}"/>
              </a:ext>
            </a:extLst>
          </p:cNvPr>
          <p:cNvSpPr/>
          <p:nvPr userDrawn="1"/>
        </p:nvSpPr>
        <p:spPr>
          <a:xfrm>
            <a:off x="-9943" y="0"/>
            <a:ext cx="28426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0290A-806F-ED47-A203-6190306491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5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666" t="13080" b="12417"/>
          <a:stretch/>
        </p:blipFill>
        <p:spPr>
          <a:xfrm>
            <a:off x="-81280" y="0"/>
            <a:ext cx="1227328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430750-E071-1841-A2DF-7DC0323940BA}"/>
              </a:ext>
            </a:extLst>
          </p:cNvPr>
          <p:cNvPicPr/>
          <p:nvPr userDrawn="1"/>
        </p:nvPicPr>
        <p:blipFill>
          <a:blip r:embed="rId4"/>
          <a:stretch/>
        </p:blipFill>
        <p:spPr>
          <a:xfrm>
            <a:off x="9861179" y="2"/>
            <a:ext cx="2330822" cy="924558"/>
          </a:xfrm>
          <a:prstGeom prst="rect">
            <a:avLst/>
          </a:prstGeom>
          <a:ln>
            <a:noFill/>
          </a:ln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9D7DFC4E-D96A-044B-851F-065C17B41555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1" y="2574637"/>
            <a:ext cx="11163300" cy="86960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Subtitle 10">
            <a:extLst>
              <a:ext uri="{FF2B5EF4-FFF2-40B4-BE49-F238E27FC236}">
                <a16:creationId xmlns:a16="http://schemas.microsoft.com/office/drawing/2014/main" id="{6EB4131A-6AE8-3046-862C-BF65DA781F2A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09" y="3463115"/>
            <a:ext cx="10904891" cy="4083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2B691AA-E7BF-0D4E-B7FF-8A0D8720E3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5486400"/>
            <a:ext cx="11163300" cy="762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9838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8C08D-94A2-8F49-B7B9-92C32531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7"/>
            <a:ext cx="10897373" cy="598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46FDC-3FD3-604F-BFF5-09389AF5D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450" y="1192697"/>
            <a:ext cx="10897373" cy="4984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013D41-DA91-9745-8C1B-19448B70A8CF}"/>
              </a:ext>
            </a:extLst>
          </p:cNvPr>
          <p:cNvSpPr/>
          <p:nvPr userDrawn="1"/>
        </p:nvSpPr>
        <p:spPr>
          <a:xfrm>
            <a:off x="0" y="0"/>
            <a:ext cx="25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14203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67" r:id="rId8"/>
    <p:sldLayoutId id="2147483669" r:id="rId9"/>
    <p:sldLayoutId id="2147483678" r:id="rId10"/>
    <p:sldLayoutId id="2147483668" r:id="rId11"/>
    <p:sldLayoutId id="2147483659" r:id="rId12"/>
    <p:sldLayoutId id="2147483660" r:id="rId13"/>
    <p:sldLayoutId id="2147483677" r:id="rId14"/>
    <p:sldLayoutId id="2147483679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80" r:id="rId2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ystem Font Regular"/>
        <a:buChar char="⏤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System Font Regular"/>
        <a:buChar char="□"/>
        <a:defRPr sz="16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8C08D-94A2-8F49-B7B9-92C32531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50" y="365129"/>
            <a:ext cx="10897373" cy="58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46FDC-3FD3-604F-BFF5-09389AF5D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450" y="1182758"/>
            <a:ext cx="10897373" cy="4994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 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ADB32-2759-E04B-A4BE-2A5691C9D076}"/>
              </a:ext>
            </a:extLst>
          </p:cNvPr>
          <p:cNvSpPr txBox="1"/>
          <p:nvPr userDrawn="1"/>
        </p:nvSpPr>
        <p:spPr>
          <a:xfrm>
            <a:off x="1085163" y="6578951"/>
            <a:ext cx="4501875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Argonne Leadership Computing Facility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45E357-08A9-854F-833F-0EE015B4E894}"/>
              </a:ext>
            </a:extLst>
          </p:cNvPr>
          <p:cNvSpPr txBox="1"/>
          <p:nvPr userDrawn="1"/>
        </p:nvSpPr>
        <p:spPr>
          <a:xfrm>
            <a:off x="723449" y="658477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tx1"/>
                </a:solidFill>
              </a:rPr>
              <a:pPr marL="0" marR="0" indent="0" algn="l" defTabSz="914377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0EC8FF-AC9D-B348-974E-C573FAC9FA27}"/>
              </a:ext>
            </a:extLst>
          </p:cNvPr>
          <p:cNvSpPr/>
          <p:nvPr userDrawn="1"/>
        </p:nvSpPr>
        <p:spPr>
          <a:xfrm>
            <a:off x="0" y="0"/>
            <a:ext cx="254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11F891-372D-0F43-B6E4-F20C5BBE13C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702" y="6384646"/>
            <a:ext cx="958298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System Font Regular"/>
        <a:buChar char="⏤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System Font Regular"/>
        <a:buChar char="□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eptune.ai/" TargetMode="External"/><Relationship Id="rId2" Type="http://schemas.openxmlformats.org/officeDocument/2006/relationships/hyperlink" Target="https://neptune.ai/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hyperlink" Target="https://github.com/neptune-ai/examples" TargetMode="External"/><Relationship Id="rId4" Type="http://schemas.openxmlformats.org/officeDocument/2006/relationships/hyperlink" Target="https://github.com/neptune-a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eptune.ai/administration/on-premises-deployment" TargetMode="Externa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F6538-1929-304E-9270-2D30F865C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Adopting </a:t>
            </a:r>
            <a:r>
              <a:rPr lang="en-US" dirty="0" err="1"/>
              <a:t>Neptune.AI</a:t>
            </a:r>
            <a:r>
              <a:rPr lang="en-US" dirty="0"/>
              <a:t> at ALCF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BFFAE61-728E-CF49-A901-2C1070506BC2}"/>
              </a:ext>
            </a:extLst>
          </p:cNvPr>
          <p:cNvSpPr txBox="1">
            <a:spLocks/>
          </p:cNvSpPr>
          <p:nvPr/>
        </p:nvSpPr>
        <p:spPr>
          <a:xfrm>
            <a:off x="658741" y="4818749"/>
            <a:ext cx="4493361" cy="113350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⏤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□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Riccardo Balin</a:t>
            </a:r>
          </a:p>
          <a:p>
            <a:pPr marL="0" indent="0">
              <a:buNone/>
            </a:pPr>
            <a:r>
              <a:rPr lang="en-US" b="1" dirty="0"/>
              <a:t>Postdoctoral Appointee</a:t>
            </a:r>
          </a:p>
          <a:p>
            <a:pPr marL="0" indent="0">
              <a:buNone/>
            </a:pPr>
            <a:r>
              <a:rPr lang="en-US" b="1" dirty="0"/>
              <a:t>Argonne National Laboratory, LCF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D4EF725-131D-F543-BC4F-18FBFB13B28B}"/>
              </a:ext>
            </a:extLst>
          </p:cNvPr>
          <p:cNvSpPr txBox="1">
            <a:spLocks/>
          </p:cNvSpPr>
          <p:nvPr/>
        </p:nvSpPr>
        <p:spPr>
          <a:xfrm>
            <a:off x="9347277" y="5192220"/>
            <a:ext cx="2692872" cy="38655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⏤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□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May 19</a:t>
            </a:r>
            <a:r>
              <a:rPr lang="en-US" b="1" baseline="30000" dirty="0"/>
              <a:t>th</a:t>
            </a:r>
            <a:r>
              <a:rPr lang="en-US" b="1" dirty="0"/>
              <a:t>, 2022 </a:t>
            </a:r>
          </a:p>
        </p:txBody>
      </p:sp>
    </p:spTree>
    <p:extLst>
      <p:ext uri="{BB962C8B-B14F-4D97-AF65-F5344CB8AC3E}">
        <p14:creationId xmlns:p14="http://schemas.microsoft.com/office/powerpoint/2010/main" val="135453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002620"/>
          </a:xfrm>
        </p:spPr>
        <p:txBody>
          <a:bodyPr>
            <a:normAutofit/>
          </a:bodyPr>
          <a:lstStyle/>
          <a:p>
            <a:r>
              <a:rPr lang="en-US" dirty="0"/>
              <a:t>Source code for example found at /grand/</a:t>
            </a:r>
            <a:r>
              <a:rPr lang="en-US" dirty="0" err="1"/>
              <a:t>datascience</a:t>
            </a:r>
            <a:r>
              <a:rPr lang="en-US" dirty="0"/>
              <a:t>/</a:t>
            </a:r>
            <a:r>
              <a:rPr lang="en-US" dirty="0" err="1"/>
              <a:t>balin</a:t>
            </a:r>
            <a:r>
              <a:rPr lang="en-US" dirty="0"/>
              <a:t>/</a:t>
            </a:r>
            <a:r>
              <a:rPr lang="en-US" dirty="0" err="1"/>
              <a:t>NeptuneAI</a:t>
            </a:r>
            <a:r>
              <a:rPr lang="en-US" dirty="0"/>
              <a:t>/</a:t>
            </a:r>
            <a:r>
              <a:rPr lang="en-US" dirty="0" err="1"/>
              <a:t>testPipInstall</a:t>
            </a:r>
            <a:r>
              <a:rPr lang="en-US" dirty="0"/>
              <a:t>/</a:t>
            </a:r>
            <a:r>
              <a:rPr lang="en-US" dirty="0" err="1"/>
              <a:t>src</a:t>
            </a:r>
            <a:endParaRPr lang="en-US" dirty="0"/>
          </a:p>
          <a:p>
            <a:r>
              <a:rPr lang="en-US" dirty="0"/>
              <a:t>Simple serial training of 1 </a:t>
            </a:r>
            <a:r>
              <a:rPr lang="en-US"/>
              <a:t>layer ANN on random data</a:t>
            </a:r>
            <a:endParaRPr lang="en-US" dirty="0"/>
          </a:p>
          <a:p>
            <a:r>
              <a:rPr lang="en-US" dirty="0"/>
              <a:t>Modifying code to log metadata with Neptune API is simple</a:t>
            </a:r>
          </a:p>
          <a:p>
            <a:pPr lvl="1"/>
            <a:r>
              <a:rPr lang="en-US" dirty="0"/>
              <a:t>Import Neptune module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Initialize Neptune logging, and include source code files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189" lvl="1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97056-627F-283C-5357-0A04A11DE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564241" y="2576050"/>
            <a:ext cx="6248400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10C07-E6C9-8529-E17F-7187C64B4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39"/>
          <a:stretch/>
        </p:blipFill>
        <p:spPr>
          <a:xfrm>
            <a:off x="1564241" y="3710451"/>
            <a:ext cx="10382915" cy="15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0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002620"/>
          </a:xfrm>
        </p:spPr>
        <p:txBody>
          <a:bodyPr>
            <a:normAutofit/>
          </a:bodyPr>
          <a:lstStyle/>
          <a:p>
            <a:r>
              <a:rPr lang="en-US" dirty="0"/>
              <a:t>Modifying code to log metadata with Neptune API is simple</a:t>
            </a:r>
          </a:p>
          <a:p>
            <a:pPr lvl="1"/>
            <a:r>
              <a:rPr lang="en-US" dirty="0"/>
              <a:t>Log some training hyperparameters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Pass Neptune run object to training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Log loss and accuracy at each epoch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00143-CC27-C350-FA5F-03812BFA9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41" y="1845173"/>
            <a:ext cx="10284469" cy="1640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4B306-AEFB-9B15-259A-8A2DE4AE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41" y="5122765"/>
            <a:ext cx="6807200" cy="71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B5EA2-F455-CFCD-814C-182E94B8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41" y="4188214"/>
            <a:ext cx="84963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28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002620"/>
          </a:xfrm>
        </p:spPr>
        <p:txBody>
          <a:bodyPr>
            <a:normAutofit/>
          </a:bodyPr>
          <a:lstStyle/>
          <a:p>
            <a:r>
              <a:rPr lang="en-US" dirty="0"/>
              <a:t>Modifying code to log metadata with Neptune API is simple</a:t>
            </a:r>
          </a:p>
          <a:p>
            <a:pPr lvl="1"/>
            <a:r>
              <a:rPr lang="en-US" dirty="0"/>
              <a:t>Upload model checkpoint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Stop Neptune logging at end of program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Log training data as an artefact (I did not do this since I generated training data within program)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DD528-921B-4C54-5BFD-50E25C71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241" y="1892800"/>
            <a:ext cx="68072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7C1C6F-A1C4-86F7-62C6-4FA7F965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41" y="3389421"/>
            <a:ext cx="68072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DDBF27-9AF6-0150-B7D5-1DDC8A037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241" y="4759042"/>
            <a:ext cx="10109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002620"/>
          </a:xfrm>
        </p:spPr>
        <p:txBody>
          <a:bodyPr>
            <a:normAutofit/>
          </a:bodyPr>
          <a:lstStyle/>
          <a:p>
            <a:r>
              <a:rPr lang="en-US" dirty="0"/>
              <a:t>Visualize and compare experiments on web UI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37" y="1531953"/>
            <a:ext cx="8288819" cy="4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59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Click on run name to visualize metadata logged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8" cy="4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15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Click on run name to visualize metadata logged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8" cy="49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Click on run name to visualize metadata logged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8" cy="49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8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Select what runs to compare clicking on the eye next to the run name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7" cy="49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7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Training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677200"/>
          </a:xfrm>
        </p:spPr>
        <p:txBody>
          <a:bodyPr>
            <a:normAutofit/>
          </a:bodyPr>
          <a:lstStyle/>
          <a:p>
            <a:r>
              <a:rPr lang="en-US" dirty="0"/>
              <a:t>Select what runs to compare clicking on the eye next to the run name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FC28A-B45E-0F3A-CE51-2395DE57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85337" y="1531953"/>
            <a:ext cx="8288817" cy="49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85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with W&amp;B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530017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Notable similarities</a:t>
            </a:r>
          </a:p>
          <a:p>
            <a:r>
              <a:rPr lang="en-US" dirty="0"/>
              <a:t>Allow on-premise deployment</a:t>
            </a:r>
          </a:p>
          <a:p>
            <a:r>
              <a:rPr lang="en-US" dirty="0"/>
              <a:t>Minimal changes to code for logging</a:t>
            </a:r>
          </a:p>
          <a:p>
            <a:r>
              <a:rPr lang="en-US" dirty="0"/>
              <a:t>Distributed training support</a:t>
            </a:r>
          </a:p>
          <a:p>
            <a:r>
              <a:rPr lang="en-US" dirty="0"/>
              <a:t>Web UI to navigate through experiments and metadata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u="sng" dirty="0"/>
              <a:t>Notable differences</a:t>
            </a:r>
          </a:p>
          <a:p>
            <a:r>
              <a:rPr lang="en-US" dirty="0"/>
              <a:t>Neptune has limited </a:t>
            </a:r>
            <a:r>
              <a:rPr lang="en-US" dirty="0" err="1"/>
              <a:t>TensorBoard</a:t>
            </a:r>
            <a:r>
              <a:rPr lang="en-US" dirty="0"/>
              <a:t> support</a:t>
            </a:r>
          </a:p>
          <a:p>
            <a:r>
              <a:rPr lang="en-US" dirty="0"/>
              <a:t>Neptune does not have interactive project level reports</a:t>
            </a:r>
          </a:p>
          <a:p>
            <a:r>
              <a:rPr lang="en-US" dirty="0"/>
              <a:t>Neptune has more features to organize and search experiment metadata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8"/>
            <a:ext cx="11069157" cy="298888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Account options and payment</a:t>
            </a:r>
          </a:p>
          <a:p>
            <a:r>
              <a:rPr lang="en-US" dirty="0"/>
              <a:t>Signing up</a:t>
            </a:r>
          </a:p>
          <a:p>
            <a:r>
              <a:rPr lang="en-US" dirty="0"/>
              <a:t>Installation of client library</a:t>
            </a:r>
          </a:p>
          <a:p>
            <a:r>
              <a:rPr lang="en-US" dirty="0"/>
              <a:t>Example of Logging a Training Run</a:t>
            </a:r>
          </a:p>
          <a:p>
            <a:r>
              <a:rPr lang="en-US" dirty="0"/>
              <a:t>Comparison to Weights &amp; Biases</a:t>
            </a:r>
          </a:p>
        </p:txBody>
      </p:sp>
    </p:spTree>
    <p:extLst>
      <p:ext uri="{BB962C8B-B14F-4D97-AF65-F5344CB8AC3E}">
        <p14:creationId xmlns:p14="http://schemas.microsoft.com/office/powerpoint/2010/main" val="389475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2EA925-F0D6-A435-0065-9AADCB521689}"/>
              </a:ext>
            </a:extLst>
          </p:cNvPr>
          <p:cNvSpPr txBox="1"/>
          <p:nvPr/>
        </p:nvSpPr>
        <p:spPr>
          <a:xfrm>
            <a:off x="4426312" y="2782669"/>
            <a:ext cx="333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357294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Charging Monitoring Hours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8"/>
            <a:ext cx="5738996" cy="4930700"/>
          </a:xfrm>
        </p:spPr>
        <p:txBody>
          <a:bodyPr/>
          <a:lstStyle/>
          <a:p>
            <a:r>
              <a:rPr lang="en-US" dirty="0"/>
              <a:t>Monitoring hours are the time spent actually logging metadata via the Neptune API</a:t>
            </a:r>
          </a:p>
          <a:p>
            <a:r>
              <a:rPr lang="en-US" dirty="0"/>
              <a:t>Browsing, exploring, querying the metadata with the web UI or programmatically does not accumulate monitoring hours</a:t>
            </a:r>
          </a:p>
          <a:p>
            <a:r>
              <a:rPr lang="en-US" dirty="0"/>
              <a:t>If logging instances are separated &gt; 10 minutes in clock time, instances logged individually with 1 sec cost</a:t>
            </a:r>
          </a:p>
          <a:p>
            <a:r>
              <a:rPr lang="en-US" dirty="0"/>
              <a:t>If logging instances are separated &lt; 10 minutes in clock time, logging time is the entire between two instances</a:t>
            </a:r>
          </a:p>
          <a:p>
            <a:r>
              <a:rPr lang="en-US" dirty="0"/>
              <a:t>Within first and last logging instance separated &lt; 10 minutes, can log infinitely many times at no additional cost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F37AB-265F-C70C-CECA-66878D84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345" y="1574492"/>
            <a:ext cx="5656803" cy="33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34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7732181" cy="3399849"/>
          </a:xfrm>
        </p:spPr>
        <p:txBody>
          <a:bodyPr/>
          <a:lstStyle/>
          <a:p>
            <a:r>
              <a:rPr lang="en-US" dirty="0"/>
              <a:t>Neptune is a metadata store for </a:t>
            </a:r>
            <a:r>
              <a:rPr lang="en-US" dirty="0" err="1"/>
              <a:t>MLOps</a:t>
            </a:r>
            <a:endParaRPr lang="en-US" dirty="0"/>
          </a:p>
          <a:p>
            <a:r>
              <a:rPr lang="en-US" dirty="0"/>
              <a:t>Provides users and teams the ability to log, store, display, organize, compare an query all model-building metadata in a single place</a:t>
            </a:r>
          </a:p>
          <a:p>
            <a:r>
              <a:rPr lang="en-US" dirty="0"/>
              <a:t>Website: </a:t>
            </a:r>
            <a:r>
              <a:rPr lang="en-US" u="sng" dirty="0">
                <a:hlinkClick r:id="rId2"/>
              </a:rPr>
              <a:t>https://neptune.ai/</a:t>
            </a:r>
            <a:r>
              <a:rPr lang="en-US" dirty="0"/>
              <a:t> </a:t>
            </a:r>
          </a:p>
          <a:p>
            <a:r>
              <a:rPr lang="en-US" dirty="0"/>
              <a:t>Documentation: </a:t>
            </a:r>
            <a:r>
              <a:rPr lang="en-US" u="sng" dirty="0">
                <a:hlinkClick r:id="rId3"/>
              </a:rPr>
              <a:t>https://docs.neptune.ai/</a:t>
            </a:r>
            <a:r>
              <a:rPr lang="en-US" dirty="0"/>
              <a:t> </a:t>
            </a:r>
          </a:p>
          <a:p>
            <a:r>
              <a:rPr lang="en-US" dirty="0"/>
              <a:t>GitHub page: </a:t>
            </a:r>
            <a:r>
              <a:rPr lang="en-US" u="sng" dirty="0">
                <a:hlinkClick r:id="rId4"/>
              </a:rPr>
              <a:t>https://github.com/neptune-ai</a:t>
            </a:r>
            <a:r>
              <a:rPr lang="en-US" dirty="0"/>
              <a:t> </a:t>
            </a:r>
          </a:p>
          <a:p>
            <a:r>
              <a:rPr lang="en-US" dirty="0"/>
              <a:t>Useful examples to get started: </a:t>
            </a:r>
            <a:r>
              <a:rPr lang="en-US" u="sng" dirty="0">
                <a:hlinkClick r:id="rId5"/>
              </a:rPr>
              <a:t>https://github.com/neptune-ai/examples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3E5147-1466-7C49-39D0-CD81450F9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631" y="866045"/>
            <a:ext cx="3399850" cy="33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0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0" y="1192697"/>
            <a:ext cx="7927390" cy="4920427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General Features</a:t>
            </a:r>
          </a:p>
          <a:p>
            <a:r>
              <a:rPr lang="en-US" dirty="0"/>
              <a:t>Log and display ML metadata and training data</a:t>
            </a:r>
          </a:p>
          <a:p>
            <a:pPr lvl="1"/>
            <a:r>
              <a:rPr lang="en-US" dirty="0"/>
              <a:t>Code, config files and hyperparameters</a:t>
            </a:r>
          </a:p>
          <a:p>
            <a:pPr lvl="1"/>
            <a:r>
              <a:rPr lang="en-US" dirty="0"/>
              <a:t>Performance metrics and loss/accuracy curves</a:t>
            </a:r>
          </a:p>
          <a:p>
            <a:pPr lvl="1"/>
            <a:r>
              <a:rPr lang="en-US" dirty="0"/>
              <a:t>Hardware consumption and console log (</a:t>
            </a:r>
            <a:r>
              <a:rPr lang="en-US" dirty="0" err="1"/>
              <a:t>stdout</a:t>
            </a:r>
            <a:r>
              <a:rPr lang="en-US" dirty="0"/>
              <a:t> and stderr)</a:t>
            </a:r>
          </a:p>
          <a:p>
            <a:pPr lvl="1"/>
            <a:r>
              <a:rPr lang="en-US" dirty="0"/>
              <a:t>Model weights and model checkpoints (e.g., saved as a .</a:t>
            </a:r>
            <a:r>
              <a:rPr lang="en-US" dirty="0" err="1"/>
              <a:t>pt</a:t>
            </a:r>
            <a:r>
              <a:rPr lang="en-US" dirty="0"/>
              <a:t> file)</a:t>
            </a:r>
          </a:p>
          <a:p>
            <a:pPr lvl="1"/>
            <a:r>
              <a:rPr lang="en-US" dirty="0"/>
              <a:t>Any chart or visualization (e.g., plots produced with matplotlib)</a:t>
            </a:r>
          </a:p>
          <a:p>
            <a:pPr lvl="1"/>
            <a:r>
              <a:rPr lang="en-US" dirty="0"/>
              <a:t>Training data as an artifact (file path and hash)</a:t>
            </a:r>
          </a:p>
          <a:p>
            <a:r>
              <a:rPr lang="en-US" dirty="0"/>
              <a:t>Compare experiments and models</a:t>
            </a:r>
          </a:p>
          <a:p>
            <a:pPr lvl="1"/>
            <a:r>
              <a:rPr lang="en-US" dirty="0"/>
              <a:t>Web UI allows </a:t>
            </a:r>
            <a:r>
              <a:rPr lang="en-US" dirty="0" err="1"/>
              <a:t>autodiff</a:t>
            </a:r>
            <a:r>
              <a:rPr lang="en-US" dirty="0"/>
              <a:t> of all metadata between runs</a:t>
            </a:r>
          </a:p>
          <a:p>
            <a:r>
              <a:rPr lang="en-US" dirty="0"/>
              <a:t>Monitor ML runs live from web UI</a:t>
            </a:r>
          </a:p>
          <a:p>
            <a:r>
              <a:rPr lang="en-US" dirty="0"/>
              <a:t>Query metadata from UI and programmatically</a:t>
            </a:r>
          </a:p>
          <a:p>
            <a:r>
              <a:rPr lang="en-US" dirty="0"/>
              <a:t>Integrates with most ML frameworks for automatic logging </a:t>
            </a:r>
          </a:p>
          <a:p>
            <a:r>
              <a:rPr lang="en-US" dirty="0"/>
              <a:t>Works as SaaS or with on-premise deployment (keep metadata local)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3E5147-1466-7C49-39D0-CD81450F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631" y="866045"/>
            <a:ext cx="3399850" cy="33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6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 Options for Teams Using </a:t>
            </a:r>
            <a:r>
              <a:rPr lang="en-US" dirty="0" err="1"/>
              <a:t>Neptune.AI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B39F0-99D5-7E11-DA3D-094EC6A6C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05" y="1294641"/>
            <a:ext cx="9147924" cy="45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13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Account Options for Teams Using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8"/>
            <a:ext cx="10804155" cy="493070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Notes</a:t>
            </a:r>
          </a:p>
          <a:p>
            <a:r>
              <a:rPr lang="en-US" dirty="0"/>
              <a:t>Can add storage and monitoring hours for a fee ($10 per 100 hours)</a:t>
            </a:r>
          </a:p>
          <a:p>
            <a:r>
              <a:rPr lang="en-US" dirty="0"/>
              <a:t>Unused monitoring hours roll over month-to-month, but get reset every year (for individual account at least)</a:t>
            </a:r>
          </a:p>
          <a:p>
            <a:r>
              <a:rPr lang="en-US" dirty="0"/>
              <a:t>Team plans offered for free (with larger base quotas) to academia, research and education groups, and non-profit organizations</a:t>
            </a:r>
          </a:p>
          <a:p>
            <a:r>
              <a:rPr lang="en-US" dirty="0"/>
              <a:t> Accounts are </a:t>
            </a:r>
            <a:r>
              <a:rPr lang="en-US" dirty="0">
                <a:solidFill>
                  <a:srgbClr val="7030A0"/>
                </a:solidFill>
              </a:rPr>
              <a:t>charged based on usage, NOT number of users</a:t>
            </a:r>
          </a:p>
          <a:p>
            <a:pPr lvl="1"/>
            <a:r>
              <a:rPr lang="en-US" dirty="0"/>
              <a:t>Charged based on monitoring hours consumed by all users as a whole</a:t>
            </a:r>
          </a:p>
          <a:p>
            <a:pPr lvl="1"/>
            <a:r>
              <a:rPr lang="en-US" dirty="0"/>
              <a:t>Add infinite users at very small additional cost if usage is negligible</a:t>
            </a:r>
          </a:p>
          <a:p>
            <a:pPr lvl="1"/>
            <a:r>
              <a:rPr lang="en-US" dirty="0"/>
              <a:t>Could be attractive option for ALCF, average cost of adding users to account is likely small</a:t>
            </a:r>
          </a:p>
        </p:txBody>
      </p:sp>
    </p:spTree>
    <p:extLst>
      <p:ext uri="{BB962C8B-B14F-4D97-AF65-F5344CB8AC3E}">
        <p14:creationId xmlns:p14="http://schemas.microsoft.com/office/powerpoint/2010/main" val="376636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Signing Up to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8"/>
            <a:ext cx="10804155" cy="4930700"/>
          </a:xfrm>
        </p:spPr>
        <p:txBody>
          <a:bodyPr/>
          <a:lstStyle/>
          <a:p>
            <a:r>
              <a:rPr lang="en-US" dirty="0"/>
              <a:t>Click Sign up button on home page</a:t>
            </a:r>
          </a:p>
          <a:p>
            <a:r>
              <a:rPr lang="en-US" dirty="0"/>
              <a:t>Select how to sign up (I chose GitHub)</a:t>
            </a:r>
          </a:p>
          <a:p>
            <a:r>
              <a:rPr lang="en-US" dirty="0"/>
              <a:t>Select what type of account (individual or team)</a:t>
            </a:r>
          </a:p>
          <a:p>
            <a:r>
              <a:rPr lang="en-US" dirty="0"/>
              <a:t>Answer a few questions and you’re done!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E63A2-8316-A867-C71A-DF7DD129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28" y="1192698"/>
            <a:ext cx="6174425" cy="2418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F01F81-55F5-8133-9577-AEAF6672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494" y="3013044"/>
            <a:ext cx="3003279" cy="33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6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Signing Up to </a:t>
            </a:r>
            <a:r>
              <a:rPr lang="en-US" dirty="0" err="1"/>
              <a:t>Neptune.AI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8"/>
            <a:ext cx="10804155" cy="769666"/>
          </a:xfrm>
        </p:spPr>
        <p:txBody>
          <a:bodyPr/>
          <a:lstStyle/>
          <a:p>
            <a:r>
              <a:rPr lang="en-US" dirty="0"/>
              <a:t>Logging in gets to to your home space in the user interface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97A817-1E0C-6119-7764-4D7C37B3C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6" y="1817608"/>
            <a:ext cx="11502592" cy="322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4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8AC14-A7C0-444F-B3BA-0E2EEF27F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Installation of Client Library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59B1D-9EE0-AA43-A781-85BF53E7E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9" y="1192697"/>
            <a:ext cx="10804155" cy="3471770"/>
          </a:xfrm>
        </p:spPr>
        <p:txBody>
          <a:bodyPr/>
          <a:lstStyle/>
          <a:p>
            <a:r>
              <a:rPr lang="en-US" dirty="0"/>
              <a:t>Using Pip on </a:t>
            </a:r>
            <a:r>
              <a:rPr lang="en-US" dirty="0" err="1"/>
              <a:t>ThetaGPU</a:t>
            </a:r>
            <a:endParaRPr lang="en-US" dirty="0"/>
          </a:p>
          <a:p>
            <a:pPr lvl="1"/>
            <a:r>
              <a:rPr lang="en-US" dirty="0"/>
              <a:t>Install Neptune client simply with </a:t>
            </a:r>
            <a:r>
              <a:rPr lang="en-US" i="1" dirty="0"/>
              <a:t>pip install </a:t>
            </a:r>
            <a:r>
              <a:rPr lang="en-US" i="1" dirty="0" err="1"/>
              <a:t>neptune</a:t>
            </a:r>
            <a:r>
              <a:rPr lang="en-US" i="1" dirty="0"/>
              <a:t>-client</a:t>
            </a:r>
          </a:p>
          <a:p>
            <a:pPr lvl="1"/>
            <a:r>
              <a:rPr lang="en-US" dirty="0"/>
              <a:t>Can load my env with </a:t>
            </a:r>
            <a:r>
              <a:rPr lang="en-US" i="1" dirty="0" err="1"/>
              <a:t>conda</a:t>
            </a:r>
            <a:r>
              <a:rPr lang="en-US" i="1" dirty="0"/>
              <a:t> activate /grand/</a:t>
            </a:r>
            <a:r>
              <a:rPr lang="en-US" i="1" dirty="0" err="1"/>
              <a:t>datascience</a:t>
            </a:r>
            <a:r>
              <a:rPr lang="en-US" i="1" dirty="0"/>
              <a:t>/</a:t>
            </a:r>
            <a:r>
              <a:rPr lang="en-US" i="1" dirty="0" err="1"/>
              <a:t>balin</a:t>
            </a:r>
            <a:r>
              <a:rPr lang="en-US" i="1" dirty="0"/>
              <a:t>/</a:t>
            </a:r>
            <a:r>
              <a:rPr lang="en-US" i="1" dirty="0" err="1"/>
              <a:t>NeptuneAI</a:t>
            </a:r>
            <a:r>
              <a:rPr lang="en-US" i="1" dirty="0"/>
              <a:t>/</a:t>
            </a:r>
            <a:r>
              <a:rPr lang="en-US" i="1" dirty="0" err="1"/>
              <a:t>testPipInstall</a:t>
            </a:r>
            <a:r>
              <a:rPr lang="en-US" i="1" dirty="0"/>
              <a:t>/env/</a:t>
            </a:r>
            <a:r>
              <a:rPr lang="en-US" i="1" dirty="0" err="1"/>
              <a:t>nept</a:t>
            </a:r>
            <a:endParaRPr lang="en-US" i="1" dirty="0"/>
          </a:p>
          <a:p>
            <a:r>
              <a:rPr lang="en-US" dirty="0"/>
              <a:t>Neptune also allows an on-premise deployment</a:t>
            </a:r>
          </a:p>
          <a:p>
            <a:pPr lvl="1"/>
            <a:r>
              <a:rPr lang="en-US" dirty="0"/>
              <a:t>Metadata is stored on local machines or private cloud</a:t>
            </a:r>
          </a:p>
          <a:p>
            <a:pPr lvl="1"/>
            <a:r>
              <a:rPr lang="en-US" dirty="0"/>
              <a:t>Can be deployed as Kubernetes Cluster or VM running Kubernetes under the hood</a:t>
            </a:r>
          </a:p>
          <a:p>
            <a:pPr lvl="1"/>
            <a:r>
              <a:rPr lang="en-US" dirty="0"/>
              <a:t>There is a free 30 day on-premise trial</a:t>
            </a:r>
          </a:p>
          <a:p>
            <a:pPr lvl="1"/>
            <a:r>
              <a:rPr lang="en-US" dirty="0"/>
              <a:t>More information and instructions at </a:t>
            </a:r>
            <a:r>
              <a:rPr lang="en-US" dirty="0">
                <a:hlinkClick r:id="rId2"/>
              </a:rPr>
              <a:t>https://docs.neptune.ai/administration/on-premises-deployment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2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Theme">
      <a:dk1>
        <a:srgbClr val="000000"/>
      </a:dk1>
      <a:lt1>
        <a:srgbClr val="FFFFFF"/>
      </a:lt1>
      <a:dk2>
        <a:srgbClr val="1D1651"/>
      </a:dk2>
      <a:lt2>
        <a:srgbClr val="6D6B76"/>
      </a:lt2>
      <a:accent1>
        <a:srgbClr val="281B57"/>
      </a:accent1>
      <a:accent2>
        <a:srgbClr val="1E8BC9"/>
      </a:accent2>
      <a:accent3>
        <a:srgbClr val="640433"/>
      </a:accent3>
      <a:accent4>
        <a:srgbClr val="D03E53"/>
      </a:accent4>
      <a:accent5>
        <a:srgbClr val="EC6358"/>
      </a:accent5>
      <a:accent6>
        <a:srgbClr val="107970"/>
      </a:accent6>
      <a:hlink>
        <a:srgbClr val="0D63AD"/>
      </a:hlink>
      <a:folHlink>
        <a:srgbClr val="179E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LCF-2021_bluetemplate202104" id="{DA4A96A4-D446-2644-8C22-C924F1581FB9}" vid="{0FB42BB7-BC92-4A4C-A635-60E420E45737}"/>
    </a:ext>
  </a:extLst>
</a:theme>
</file>

<file path=ppt/theme/theme2.xml><?xml version="1.0" encoding="utf-8"?>
<a:theme xmlns:a="http://schemas.openxmlformats.org/drawingml/2006/main" name="2_Office Theme">
  <a:themeElements>
    <a:clrScheme name="New ALCF Pale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81B57"/>
      </a:accent1>
      <a:accent2>
        <a:srgbClr val="1E8BC9"/>
      </a:accent2>
      <a:accent3>
        <a:srgbClr val="640433"/>
      </a:accent3>
      <a:accent4>
        <a:srgbClr val="D03E53"/>
      </a:accent4>
      <a:accent5>
        <a:srgbClr val="EC6358"/>
      </a:accent5>
      <a:accent6>
        <a:srgbClr val="107970"/>
      </a:accent6>
      <a:hlink>
        <a:srgbClr val="0D63AD"/>
      </a:hlink>
      <a:folHlink>
        <a:srgbClr val="179E8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CF-2021_bluetemplate202104" id="{DA4A96A4-D446-2644-8C22-C924F1581FB9}" vid="{83B49E60-BCF7-A642-AB61-3D7B7CBB0AF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30459</TotalTime>
  <Words>873</Words>
  <Application>Microsoft Macintosh PowerPoint</Application>
  <PresentationFormat>Widescreen</PresentationFormat>
  <Paragraphs>165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Courier New</vt:lpstr>
      <vt:lpstr>System Font Regular</vt:lpstr>
      <vt:lpstr>Wingdings</vt:lpstr>
      <vt:lpstr>Office Theme</vt:lpstr>
      <vt:lpstr>2_Office Theme</vt:lpstr>
      <vt:lpstr>Adopting Neptune.AI at ALCF</vt:lpstr>
      <vt:lpstr>Outline</vt:lpstr>
      <vt:lpstr>Introduction to Neptune.AI</vt:lpstr>
      <vt:lpstr>Introduction to Neptune.AI</vt:lpstr>
      <vt:lpstr>Account Options for Teams Using Neptune.AI</vt:lpstr>
      <vt:lpstr>Account Options for Teams Using Neptune.AI</vt:lpstr>
      <vt:lpstr>Signing Up to Neptune.AI</vt:lpstr>
      <vt:lpstr>Signing Up to Neptune.AI</vt:lpstr>
      <vt:lpstr>Installation of Client Library</vt:lpstr>
      <vt:lpstr>Example Training Run</vt:lpstr>
      <vt:lpstr>Example Training Run</vt:lpstr>
      <vt:lpstr>Example Training Run</vt:lpstr>
      <vt:lpstr>Example Training Run</vt:lpstr>
      <vt:lpstr>Example Training Run</vt:lpstr>
      <vt:lpstr>Example Training Run</vt:lpstr>
      <vt:lpstr>Example Training Run</vt:lpstr>
      <vt:lpstr>Example Training Run</vt:lpstr>
      <vt:lpstr>Example Training Run</vt:lpstr>
      <vt:lpstr>Comparison with W&amp;B</vt:lpstr>
      <vt:lpstr>PowerPoint Presentation</vt:lpstr>
      <vt:lpstr>Charging Monitoring Hours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riccardo balin</dc:creator>
  <cp:lastModifiedBy>riccardo balin</cp:lastModifiedBy>
  <cp:revision>138</cp:revision>
  <dcterms:created xsi:type="dcterms:W3CDTF">2021-10-01T14:13:07Z</dcterms:created>
  <dcterms:modified xsi:type="dcterms:W3CDTF">2022-05-19T16:52:20Z</dcterms:modified>
</cp:coreProperties>
</file>